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Fraunces Medium"/>
      <p:regular r:id="rId15"/>
    </p:embeddedFont>
    <p:embeddedFont>
      <p:font typeface="Fraunces Medium"/>
      <p:regular r:id="rId16"/>
    </p:embeddedFont>
    <p:embeddedFont>
      <p:font typeface="Fraunces Medium"/>
      <p:regular r:id="rId17"/>
    </p:embeddedFont>
    <p:embeddedFont>
      <p:font typeface="Fraunces Medium"/>
      <p:regular r:id="rId18"/>
    </p:embeddedFont>
    <p:embeddedFont>
      <p:font typeface="Epilogue"/>
      <p:regular r:id="rId19"/>
    </p:embeddedFont>
    <p:embeddedFont>
      <p:font typeface="Epilogue"/>
      <p:regular r:id="rId20"/>
    </p:embeddedFont>
    <p:embeddedFont>
      <p:font typeface="Epilogue"/>
      <p:regular r:id="rId21"/>
    </p:embeddedFont>
    <p:embeddedFont>
      <p:font typeface="Epilogu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DOZY: Your Minimal Focus &amp; Digital Wellness Companion</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Discover DOZY, the beautifully minimal web app designed to help you master your focus, cultivate calm, and take control of your digital well-being.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51109"/>
            <a:ext cx="6551176"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The Power of Pomodoro</a:t>
            </a:r>
            <a:endParaRPr lang="en-US" sz="4450" dirty="0"/>
          </a:p>
        </p:txBody>
      </p:sp>
      <p:sp>
        <p:nvSpPr>
          <p:cNvPr id="3" name="Text 1"/>
          <p:cNvSpPr/>
          <p:nvPr/>
        </p:nvSpPr>
        <p:spPr>
          <a:xfrm>
            <a:off x="1494473" y="2589371"/>
            <a:ext cx="3198019" cy="354330"/>
          </a:xfrm>
          <a:prstGeom prst="rect">
            <a:avLst/>
          </a:prstGeom>
          <a:noFill/>
          <a:ln/>
        </p:spPr>
        <p:txBody>
          <a:bodyPr wrap="none" lIns="0" tIns="0" rIns="0" bIns="0" rtlCol="0" anchor="t"/>
          <a:lstStyle/>
          <a:p>
            <a:pPr algn="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Focused Work Intervals</a:t>
            </a:r>
            <a:endParaRPr lang="en-US" sz="2200" dirty="0"/>
          </a:p>
        </p:txBody>
      </p:sp>
      <p:sp>
        <p:nvSpPr>
          <p:cNvPr id="4" name="Text 2"/>
          <p:cNvSpPr/>
          <p:nvPr/>
        </p:nvSpPr>
        <p:spPr>
          <a:xfrm>
            <a:off x="793790" y="3079790"/>
            <a:ext cx="3898702" cy="1451610"/>
          </a:xfrm>
          <a:prstGeom prst="rect">
            <a:avLst/>
          </a:prstGeom>
          <a:noFill/>
          <a:ln/>
        </p:spPr>
        <p:txBody>
          <a:bodyPr wrap="square" lIns="0" tIns="0" rIns="0" bIns="0" rtlCol="0" anchor="t"/>
          <a:lstStyle/>
          <a:p>
            <a:pPr algn="r" indent="0" marL="0">
              <a:lnSpc>
                <a:spcPts val="2850"/>
              </a:lnSpc>
              <a:buNone/>
            </a:pPr>
            <a:r>
              <a:rPr lang="en-US" sz="1750" dirty="0">
                <a:solidFill>
                  <a:srgbClr val="EBECEF"/>
                </a:solidFill>
                <a:latin typeface="Epilogue" pitchFamily="34" charset="0"/>
                <a:ea typeface="Epilogue" pitchFamily="34" charset="-122"/>
                <a:cs typeface="Epilogue" pitchFamily="34" charset="-120"/>
              </a:rPr>
              <a:t>Utilize the Pomodoro technique for structured 25-minute work sessions, maximizing concentration.</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226731" y="3176588"/>
            <a:ext cx="339328" cy="424220"/>
          </a:xfrm>
          <a:prstGeom prst="rect">
            <a:avLst/>
          </a:prstGeom>
        </p:spPr>
      </p:pic>
      <p:sp>
        <p:nvSpPr>
          <p:cNvPr id="7" name="Text 3"/>
          <p:cNvSpPr/>
          <p:nvPr/>
        </p:nvSpPr>
        <p:spPr>
          <a:xfrm>
            <a:off x="9937790" y="2770823"/>
            <a:ext cx="3686413"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Short, Rejuvenating Breaks</a:t>
            </a:r>
            <a:endParaRPr lang="en-US" sz="2200" dirty="0"/>
          </a:p>
        </p:txBody>
      </p:sp>
      <p:sp>
        <p:nvSpPr>
          <p:cNvPr id="8" name="Text 4"/>
          <p:cNvSpPr/>
          <p:nvPr/>
        </p:nvSpPr>
        <p:spPr>
          <a:xfrm>
            <a:off x="9937790" y="3261241"/>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Take 5-minute breaks to recharge, preventing burnout and maintaining mental clarity.</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452604" y="3565088"/>
            <a:ext cx="339328" cy="424220"/>
          </a:xfrm>
          <a:prstGeom prst="rect">
            <a:avLst/>
          </a:prstGeom>
        </p:spPr>
      </p:pic>
      <p:sp>
        <p:nvSpPr>
          <p:cNvPr id="11" name="Text 5"/>
          <p:cNvSpPr/>
          <p:nvPr/>
        </p:nvSpPr>
        <p:spPr>
          <a:xfrm>
            <a:off x="9937790" y="5223391"/>
            <a:ext cx="3170396"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Longer Reflection Time</a:t>
            </a:r>
            <a:endParaRPr lang="en-US" sz="2200" dirty="0"/>
          </a:p>
        </p:txBody>
      </p:sp>
      <p:sp>
        <p:nvSpPr>
          <p:cNvPr id="12" name="Text 6"/>
          <p:cNvSpPr/>
          <p:nvPr/>
        </p:nvSpPr>
        <p:spPr>
          <a:xfrm>
            <a:off x="9937790" y="5713809"/>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After four Pomodoros, enjoy a longer break (15-30 mins) for deeper rest and reflection.</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064103" y="5790962"/>
            <a:ext cx="339328" cy="424220"/>
          </a:xfrm>
          <a:prstGeom prst="rect">
            <a:avLst/>
          </a:prstGeom>
        </p:spPr>
      </p:pic>
      <p:sp>
        <p:nvSpPr>
          <p:cNvPr id="15" name="Text 7"/>
          <p:cNvSpPr/>
          <p:nvPr/>
        </p:nvSpPr>
        <p:spPr>
          <a:xfrm>
            <a:off x="1591151" y="5223391"/>
            <a:ext cx="3101340" cy="354330"/>
          </a:xfrm>
          <a:prstGeom prst="rect">
            <a:avLst/>
          </a:prstGeom>
          <a:noFill/>
          <a:ln/>
        </p:spPr>
        <p:txBody>
          <a:bodyPr wrap="none" lIns="0" tIns="0" rIns="0" bIns="0" rtlCol="0" anchor="t"/>
          <a:lstStyle/>
          <a:p>
            <a:pPr algn="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Enhanced Productivity</a:t>
            </a:r>
            <a:endParaRPr lang="en-US" sz="2200" dirty="0"/>
          </a:p>
        </p:txBody>
      </p:sp>
      <p:sp>
        <p:nvSpPr>
          <p:cNvPr id="16" name="Text 8"/>
          <p:cNvSpPr/>
          <p:nvPr/>
        </p:nvSpPr>
        <p:spPr>
          <a:xfrm>
            <a:off x="793790" y="5713809"/>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EBECEF"/>
                </a:solidFill>
                <a:latin typeface="Epilogue" pitchFamily="34" charset="0"/>
                <a:ea typeface="Epilogue" pitchFamily="34" charset="-122"/>
                <a:cs typeface="Epilogue" pitchFamily="34" charset="-120"/>
              </a:rPr>
              <a:t>Break down large tasks, reduce procrastination, and improve overall time management.</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5838230" y="5402461"/>
            <a:ext cx="339328" cy="4242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28142"/>
            <a:ext cx="10957679"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Core Features for Effortless Productivity</a:t>
            </a:r>
            <a:endParaRPr lang="en-US" sz="4450" dirty="0"/>
          </a:p>
        </p:txBody>
      </p:sp>
      <p:sp>
        <p:nvSpPr>
          <p:cNvPr id="3" name="Text 1"/>
          <p:cNvSpPr/>
          <p:nvPr/>
        </p:nvSpPr>
        <p:spPr>
          <a:xfrm>
            <a:off x="793790" y="26038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Focus Timer</a:t>
            </a:r>
            <a:endParaRPr lang="en-US" sz="2200" dirty="0"/>
          </a:p>
        </p:txBody>
      </p:sp>
      <p:sp>
        <p:nvSpPr>
          <p:cNvPr id="4" name="Text 2"/>
          <p:cNvSpPr/>
          <p:nvPr/>
        </p:nvSpPr>
        <p:spPr>
          <a:xfrm>
            <a:off x="793790" y="318504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Intuitive countdown for Pomodoro sessions.</a:t>
            </a:r>
            <a:endParaRPr lang="en-US" sz="1750" dirty="0"/>
          </a:p>
        </p:txBody>
      </p:sp>
      <p:sp>
        <p:nvSpPr>
          <p:cNvPr id="5" name="Text 3"/>
          <p:cNvSpPr/>
          <p:nvPr/>
        </p:nvSpPr>
        <p:spPr>
          <a:xfrm>
            <a:off x="793790" y="362723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Customizable durations to fit your workflow.</a:t>
            </a:r>
            <a:endParaRPr lang="en-US" sz="1750" dirty="0"/>
          </a:p>
        </p:txBody>
      </p:sp>
      <p:sp>
        <p:nvSpPr>
          <p:cNvPr id="6" name="Text 4"/>
          <p:cNvSpPr/>
          <p:nvPr/>
        </p:nvSpPr>
        <p:spPr>
          <a:xfrm>
            <a:off x="793790" y="406943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Visual progress bar for clear tracking.</a:t>
            </a:r>
            <a:endParaRPr lang="en-US" sz="1750" dirty="0"/>
          </a:p>
        </p:txBody>
      </p:sp>
      <p:sp>
        <p:nvSpPr>
          <p:cNvPr id="7" name="Text 5"/>
          <p:cNvSpPr/>
          <p:nvPr/>
        </p:nvSpPr>
        <p:spPr>
          <a:xfrm>
            <a:off x="7599521" y="2603897"/>
            <a:ext cx="2957036"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Toggleable To-Do List</a:t>
            </a:r>
            <a:endParaRPr lang="en-US" sz="2200" dirty="0"/>
          </a:p>
        </p:txBody>
      </p:sp>
      <p:sp>
        <p:nvSpPr>
          <p:cNvPr id="8" name="Text 6"/>
          <p:cNvSpPr/>
          <p:nvPr/>
        </p:nvSpPr>
        <p:spPr>
          <a:xfrm>
            <a:off x="7599521" y="318504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Keep tasks in sight without distraction.</a:t>
            </a:r>
            <a:endParaRPr lang="en-US" sz="1750" dirty="0"/>
          </a:p>
        </p:txBody>
      </p:sp>
      <p:sp>
        <p:nvSpPr>
          <p:cNvPr id="9" name="Text 7"/>
          <p:cNvSpPr/>
          <p:nvPr/>
        </p:nvSpPr>
        <p:spPr>
          <a:xfrm>
            <a:off x="7599521" y="362723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Easily add, mark complete, or hide tasks.</a:t>
            </a:r>
            <a:endParaRPr lang="en-US" sz="1750" dirty="0"/>
          </a:p>
        </p:txBody>
      </p:sp>
      <p:sp>
        <p:nvSpPr>
          <p:cNvPr id="10" name="Text 8"/>
          <p:cNvSpPr/>
          <p:nvPr/>
        </p:nvSpPr>
        <p:spPr>
          <a:xfrm>
            <a:off x="7599521" y="406943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Integrates seamlessly with your focus sessions.</a:t>
            </a:r>
            <a:endParaRPr lang="en-US" sz="1750" dirty="0"/>
          </a:p>
        </p:txBody>
      </p:sp>
      <p:sp>
        <p:nvSpPr>
          <p:cNvPr id="11" name="Text 9"/>
          <p:cNvSpPr/>
          <p:nvPr/>
        </p:nvSpPr>
        <p:spPr>
          <a:xfrm>
            <a:off x="793790" y="49936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Collapsible Notes</a:t>
            </a:r>
            <a:endParaRPr lang="en-US" sz="2200" dirty="0"/>
          </a:p>
        </p:txBody>
      </p:sp>
      <p:sp>
        <p:nvSpPr>
          <p:cNvPr id="12" name="Text 10"/>
          <p:cNvSpPr/>
          <p:nvPr/>
        </p:nvSpPr>
        <p:spPr>
          <a:xfrm>
            <a:off x="793790" y="557474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Jot down ideas or reminders on the fly.</a:t>
            </a:r>
            <a:endParaRPr lang="en-US" sz="1750" dirty="0"/>
          </a:p>
        </p:txBody>
      </p:sp>
      <p:sp>
        <p:nvSpPr>
          <p:cNvPr id="13" name="Text 11"/>
          <p:cNvSpPr/>
          <p:nvPr/>
        </p:nvSpPr>
        <p:spPr>
          <a:xfrm>
            <a:off x="793790" y="601694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Expand and collapse as needed to maintain focus.</a:t>
            </a:r>
            <a:endParaRPr lang="en-US" sz="1750" dirty="0"/>
          </a:p>
        </p:txBody>
      </p:sp>
      <p:sp>
        <p:nvSpPr>
          <p:cNvPr id="14" name="Text 12"/>
          <p:cNvSpPr/>
          <p:nvPr/>
        </p:nvSpPr>
        <p:spPr>
          <a:xfrm>
            <a:off x="793790" y="645914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Keep all relevant information in one place.</a:t>
            </a:r>
            <a:endParaRPr lang="en-US" sz="1750" dirty="0"/>
          </a:p>
        </p:txBody>
      </p:sp>
      <p:sp>
        <p:nvSpPr>
          <p:cNvPr id="15" name="Text 13"/>
          <p:cNvSpPr/>
          <p:nvPr/>
        </p:nvSpPr>
        <p:spPr>
          <a:xfrm>
            <a:off x="7599521" y="4993600"/>
            <a:ext cx="3329464"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Ambient Sound Controls</a:t>
            </a:r>
            <a:endParaRPr lang="en-US" sz="2200" dirty="0"/>
          </a:p>
        </p:txBody>
      </p:sp>
      <p:sp>
        <p:nvSpPr>
          <p:cNvPr id="16" name="Text 14"/>
          <p:cNvSpPr/>
          <p:nvPr/>
        </p:nvSpPr>
        <p:spPr>
          <a:xfrm>
            <a:off x="7599521" y="557474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Curated soundscapes for enhanced concentration.</a:t>
            </a:r>
            <a:endParaRPr lang="en-US" sz="1750" dirty="0"/>
          </a:p>
        </p:txBody>
      </p:sp>
      <p:sp>
        <p:nvSpPr>
          <p:cNvPr id="17" name="Text 15"/>
          <p:cNvSpPr/>
          <p:nvPr/>
        </p:nvSpPr>
        <p:spPr>
          <a:xfrm>
            <a:off x="7599521" y="601694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Rain, forest, or gentle white noise options.</a:t>
            </a:r>
            <a:endParaRPr lang="en-US" sz="1750" dirty="0"/>
          </a:p>
        </p:txBody>
      </p:sp>
      <p:sp>
        <p:nvSpPr>
          <p:cNvPr id="18" name="Text 16"/>
          <p:cNvSpPr/>
          <p:nvPr/>
        </p:nvSpPr>
        <p:spPr>
          <a:xfrm>
            <a:off x="7599521" y="645914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Create your ideal auditory focus environment.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8830032" cy="644366"/>
          </a:xfrm>
          <a:prstGeom prst="rect">
            <a:avLst/>
          </a:prstGeom>
          <a:noFill/>
          <a:ln/>
        </p:spPr>
        <p:txBody>
          <a:bodyPr wrap="none" lIns="0" tIns="0" rIns="0" bIns="0" rtlCol="0" anchor="t"/>
          <a:lstStyle/>
          <a:p>
            <a:pPr algn="l" indent="0" marL="0">
              <a:lnSpc>
                <a:spcPts val="5050"/>
              </a:lnSpc>
              <a:buNone/>
            </a:pPr>
            <a:r>
              <a:rPr lang="en-US" sz="4050" dirty="0">
                <a:solidFill>
                  <a:srgbClr val="FFFFFF"/>
                </a:solidFill>
                <a:latin typeface="Fraunces Medium" pitchFamily="34" charset="0"/>
                <a:ea typeface="Fraunces Medium" pitchFamily="34" charset="-122"/>
                <a:cs typeface="Fraunces Medium" pitchFamily="34" charset="-120"/>
              </a:rPr>
              <a:t>Your Personalized Productivity Hub</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06047"/>
            <a:ext cx="6342102" cy="1649611"/>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DOZY's personalized dashboard offers a clear overview of your focus patterns and achievements. Track your completed Pomodoros, time spent on tasks, and overall productivity trends. This insight empowers you to understand your habits and refine your workflow for optimal performance.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224457" y="447080"/>
            <a:ext cx="9839087" cy="1012269"/>
          </a:xfrm>
          <a:prstGeom prst="rect">
            <a:avLst/>
          </a:prstGeom>
          <a:noFill/>
          <a:ln/>
        </p:spPr>
        <p:txBody>
          <a:bodyPr wrap="square" lIns="0" tIns="0" rIns="0" bIns="0" rtlCol="0" anchor="t"/>
          <a:lstStyle/>
          <a:p>
            <a:pPr algn="l" indent="0" marL="0">
              <a:lnSpc>
                <a:spcPts val="3950"/>
              </a:lnSpc>
              <a:buNone/>
            </a:pPr>
            <a:r>
              <a:rPr lang="en-US" sz="3150" dirty="0">
                <a:solidFill>
                  <a:srgbClr val="FFFFFF"/>
                </a:solidFill>
                <a:latin typeface="Fraunces Medium" pitchFamily="34" charset="0"/>
                <a:ea typeface="Fraunces Medium" pitchFamily="34" charset="-122"/>
                <a:cs typeface="Fraunces Medium" pitchFamily="34" charset="-120"/>
              </a:rPr>
              <a:t>Addiction Remob Mode: Gentle Digital Intervention</a:t>
            </a:r>
            <a:endParaRPr lang="en-US" sz="3150" dirty="0"/>
          </a:p>
        </p:txBody>
      </p:sp>
      <p:pic>
        <p:nvPicPr>
          <p:cNvPr id="4" name="Image 1" descr="preencoded.png">    </p:cNvPr>
          <p:cNvPicPr>
            <a:picLocks noChangeAspect="1"/>
          </p:cNvPicPr>
          <p:nvPr/>
        </p:nvPicPr>
        <p:blipFill>
          <a:blip r:embed="rId2"/>
          <a:stretch>
            <a:fillRect/>
          </a:stretch>
        </p:blipFill>
        <p:spPr>
          <a:xfrm>
            <a:off x="4224457" y="1702237"/>
            <a:ext cx="404813" cy="404813"/>
          </a:xfrm>
          <a:prstGeom prst="rect">
            <a:avLst/>
          </a:prstGeom>
        </p:spPr>
      </p:pic>
      <p:sp>
        <p:nvSpPr>
          <p:cNvPr id="5" name="Text 1"/>
          <p:cNvSpPr/>
          <p:nvPr/>
        </p:nvSpPr>
        <p:spPr>
          <a:xfrm>
            <a:off x="4224457" y="2309455"/>
            <a:ext cx="2249567" cy="253008"/>
          </a:xfrm>
          <a:prstGeom prst="rect">
            <a:avLst/>
          </a:prstGeom>
          <a:noFill/>
          <a:ln/>
        </p:spPr>
        <p:txBody>
          <a:bodyPr wrap="none" lIns="0" tIns="0" rIns="0" bIns="0" rtlCol="0" anchor="t"/>
          <a:lstStyle/>
          <a:p>
            <a:pPr algn="l" indent="0" marL="0">
              <a:lnSpc>
                <a:spcPts val="1950"/>
              </a:lnSpc>
              <a:buNone/>
            </a:pPr>
            <a:r>
              <a:rPr lang="en-US" sz="1550" dirty="0">
                <a:solidFill>
                  <a:srgbClr val="EBECEF"/>
                </a:solidFill>
                <a:latin typeface="Fraunces Medium" pitchFamily="34" charset="0"/>
                <a:ea typeface="Fraunces Medium" pitchFamily="34" charset="-122"/>
                <a:cs typeface="Fraunces Medium" pitchFamily="34" charset="-120"/>
              </a:rPr>
              <a:t>Focus Pattern Tracking</a:t>
            </a:r>
            <a:endParaRPr lang="en-US" sz="1550" dirty="0"/>
          </a:p>
        </p:txBody>
      </p:sp>
      <p:sp>
        <p:nvSpPr>
          <p:cNvPr id="6" name="Text 2"/>
          <p:cNvSpPr/>
          <p:nvPr/>
        </p:nvSpPr>
        <p:spPr>
          <a:xfrm>
            <a:off x="4224457" y="2659618"/>
            <a:ext cx="9839087" cy="259080"/>
          </a:xfrm>
          <a:prstGeom prst="rect">
            <a:avLst/>
          </a:prstGeom>
          <a:noFill/>
          <a:ln/>
        </p:spPr>
        <p:txBody>
          <a:bodyPr wrap="none" lIns="0" tIns="0" rIns="0" bIns="0" rtlCol="0" anchor="t"/>
          <a:lstStyle/>
          <a:p>
            <a:pPr algn="l" indent="0" marL="0">
              <a:lnSpc>
                <a:spcPts val="2000"/>
              </a:lnSpc>
              <a:buNone/>
            </a:pPr>
            <a:r>
              <a:rPr lang="en-US" sz="1250" dirty="0">
                <a:solidFill>
                  <a:srgbClr val="EBECEF"/>
                </a:solidFill>
                <a:latin typeface="Epilogue" pitchFamily="34" charset="0"/>
                <a:ea typeface="Epilogue" pitchFamily="34" charset="-122"/>
                <a:cs typeface="Epilogue" pitchFamily="34" charset="-120"/>
              </a:rPr>
              <a:t>DOZY intelligently monitors your digital habits, identifying potential distractions and periods of lost focus.</a:t>
            </a:r>
            <a:endParaRPr lang="en-US" sz="1250" dirty="0"/>
          </a:p>
        </p:txBody>
      </p:sp>
      <p:pic>
        <p:nvPicPr>
          <p:cNvPr id="7" name="Image 2" descr="preencoded.png">    </p:cNvPr>
          <p:cNvPicPr>
            <a:picLocks noChangeAspect="1"/>
          </p:cNvPicPr>
          <p:nvPr/>
        </p:nvPicPr>
        <p:blipFill>
          <a:blip r:embed="rId3"/>
          <a:stretch>
            <a:fillRect/>
          </a:stretch>
        </p:blipFill>
        <p:spPr>
          <a:xfrm>
            <a:off x="4224457" y="3323511"/>
            <a:ext cx="404813" cy="404813"/>
          </a:xfrm>
          <a:prstGeom prst="rect">
            <a:avLst/>
          </a:prstGeom>
        </p:spPr>
      </p:pic>
      <p:sp>
        <p:nvSpPr>
          <p:cNvPr id="8" name="Text 3"/>
          <p:cNvSpPr/>
          <p:nvPr/>
        </p:nvSpPr>
        <p:spPr>
          <a:xfrm>
            <a:off x="4224457" y="3930729"/>
            <a:ext cx="2024539" cy="253008"/>
          </a:xfrm>
          <a:prstGeom prst="rect">
            <a:avLst/>
          </a:prstGeom>
          <a:noFill/>
          <a:ln/>
        </p:spPr>
        <p:txBody>
          <a:bodyPr wrap="none" lIns="0" tIns="0" rIns="0" bIns="0" rtlCol="0" anchor="t"/>
          <a:lstStyle/>
          <a:p>
            <a:pPr algn="l" indent="0" marL="0">
              <a:lnSpc>
                <a:spcPts val="1950"/>
              </a:lnSpc>
              <a:buNone/>
            </a:pPr>
            <a:r>
              <a:rPr lang="en-US" sz="1550" dirty="0">
                <a:solidFill>
                  <a:srgbClr val="EBECEF"/>
                </a:solidFill>
                <a:latin typeface="Fraunces Medium" pitchFamily="34" charset="0"/>
                <a:ea typeface="Fraunces Medium" pitchFamily="34" charset="-122"/>
                <a:cs typeface="Fraunces Medium" pitchFamily="34" charset="-120"/>
              </a:rPr>
              <a:t>Smart Nudges</a:t>
            </a:r>
            <a:endParaRPr lang="en-US" sz="1550" dirty="0"/>
          </a:p>
        </p:txBody>
      </p:sp>
      <p:sp>
        <p:nvSpPr>
          <p:cNvPr id="9" name="Text 4"/>
          <p:cNvSpPr/>
          <p:nvPr/>
        </p:nvSpPr>
        <p:spPr>
          <a:xfrm>
            <a:off x="4224457" y="4280892"/>
            <a:ext cx="9839087" cy="259080"/>
          </a:xfrm>
          <a:prstGeom prst="rect">
            <a:avLst/>
          </a:prstGeom>
          <a:noFill/>
          <a:ln/>
        </p:spPr>
        <p:txBody>
          <a:bodyPr wrap="none" lIns="0" tIns="0" rIns="0" bIns="0" rtlCol="0" anchor="t"/>
          <a:lstStyle/>
          <a:p>
            <a:pPr algn="l" indent="0" marL="0">
              <a:lnSpc>
                <a:spcPts val="2000"/>
              </a:lnSpc>
              <a:buNone/>
            </a:pPr>
            <a:r>
              <a:rPr lang="en-US" sz="1250" dirty="0">
                <a:solidFill>
                  <a:srgbClr val="EBECEF"/>
                </a:solidFill>
                <a:latin typeface="Epilogue" pitchFamily="34" charset="0"/>
                <a:ea typeface="Epilogue" pitchFamily="34" charset="-122"/>
                <a:cs typeface="Epilogue" pitchFamily="34" charset="-120"/>
              </a:rPr>
              <a:t>Receive subtle, encouraging nudges that guide you back to your tasks without being intrusive or disruptive.</a:t>
            </a:r>
            <a:endParaRPr lang="en-US" sz="1250" dirty="0"/>
          </a:p>
        </p:txBody>
      </p:sp>
      <p:pic>
        <p:nvPicPr>
          <p:cNvPr id="10" name="Image 3" descr="preencoded.png">    </p:cNvPr>
          <p:cNvPicPr>
            <a:picLocks noChangeAspect="1"/>
          </p:cNvPicPr>
          <p:nvPr/>
        </p:nvPicPr>
        <p:blipFill>
          <a:blip r:embed="rId4"/>
          <a:stretch>
            <a:fillRect/>
          </a:stretch>
        </p:blipFill>
        <p:spPr>
          <a:xfrm>
            <a:off x="4224457" y="4944785"/>
            <a:ext cx="404813" cy="404813"/>
          </a:xfrm>
          <a:prstGeom prst="rect">
            <a:avLst/>
          </a:prstGeom>
        </p:spPr>
      </p:pic>
      <p:sp>
        <p:nvSpPr>
          <p:cNvPr id="11" name="Text 5"/>
          <p:cNvSpPr/>
          <p:nvPr/>
        </p:nvSpPr>
        <p:spPr>
          <a:xfrm>
            <a:off x="4224457" y="5552003"/>
            <a:ext cx="2024539" cy="253008"/>
          </a:xfrm>
          <a:prstGeom prst="rect">
            <a:avLst/>
          </a:prstGeom>
          <a:noFill/>
          <a:ln/>
        </p:spPr>
        <p:txBody>
          <a:bodyPr wrap="none" lIns="0" tIns="0" rIns="0" bIns="0" rtlCol="0" anchor="t"/>
          <a:lstStyle/>
          <a:p>
            <a:pPr algn="l" indent="0" marL="0">
              <a:lnSpc>
                <a:spcPts val="1950"/>
              </a:lnSpc>
              <a:buNone/>
            </a:pPr>
            <a:r>
              <a:rPr lang="en-US" sz="1550" dirty="0">
                <a:solidFill>
                  <a:srgbClr val="EBECEF"/>
                </a:solidFill>
                <a:latin typeface="Fraunces Medium" pitchFamily="34" charset="0"/>
                <a:ea typeface="Fraunces Medium" pitchFamily="34" charset="-122"/>
                <a:cs typeface="Fraunces Medium" pitchFamily="34" charset="-120"/>
              </a:rPr>
              <a:t>Progress Tracking</a:t>
            </a:r>
            <a:endParaRPr lang="en-US" sz="1550" dirty="0"/>
          </a:p>
        </p:txBody>
      </p:sp>
      <p:sp>
        <p:nvSpPr>
          <p:cNvPr id="12" name="Text 6"/>
          <p:cNvSpPr/>
          <p:nvPr/>
        </p:nvSpPr>
        <p:spPr>
          <a:xfrm>
            <a:off x="4224457" y="5902166"/>
            <a:ext cx="9839087" cy="259080"/>
          </a:xfrm>
          <a:prstGeom prst="rect">
            <a:avLst/>
          </a:prstGeom>
          <a:noFill/>
          <a:ln/>
        </p:spPr>
        <p:txBody>
          <a:bodyPr wrap="none" lIns="0" tIns="0" rIns="0" bIns="0" rtlCol="0" anchor="t"/>
          <a:lstStyle/>
          <a:p>
            <a:pPr algn="l" indent="0" marL="0">
              <a:lnSpc>
                <a:spcPts val="2000"/>
              </a:lnSpc>
              <a:buNone/>
            </a:pPr>
            <a:r>
              <a:rPr lang="en-US" sz="1250" dirty="0">
                <a:solidFill>
                  <a:srgbClr val="EBECEF"/>
                </a:solidFill>
                <a:latin typeface="Epilogue" pitchFamily="34" charset="0"/>
                <a:ea typeface="Epilogue" pitchFamily="34" charset="-122"/>
                <a:cs typeface="Epilogue" pitchFamily="34" charset="-120"/>
              </a:rPr>
              <a:t>Visualize your journey towards healthier digital habits with clear, digestible progress reports.</a:t>
            </a:r>
            <a:endParaRPr lang="en-US" sz="1250" dirty="0"/>
          </a:p>
        </p:txBody>
      </p:sp>
      <p:pic>
        <p:nvPicPr>
          <p:cNvPr id="13" name="Image 4" descr="preencoded.png">    </p:cNvPr>
          <p:cNvPicPr>
            <a:picLocks noChangeAspect="1"/>
          </p:cNvPicPr>
          <p:nvPr/>
        </p:nvPicPr>
        <p:blipFill>
          <a:blip r:embed="rId5"/>
          <a:stretch>
            <a:fillRect/>
          </a:stretch>
        </p:blipFill>
        <p:spPr>
          <a:xfrm>
            <a:off x="4224457" y="6566059"/>
            <a:ext cx="404813" cy="404813"/>
          </a:xfrm>
          <a:prstGeom prst="rect">
            <a:avLst/>
          </a:prstGeom>
        </p:spPr>
      </p:pic>
      <p:sp>
        <p:nvSpPr>
          <p:cNvPr id="14" name="Text 7"/>
          <p:cNvSpPr/>
          <p:nvPr/>
        </p:nvSpPr>
        <p:spPr>
          <a:xfrm>
            <a:off x="4224457" y="7173278"/>
            <a:ext cx="2024539" cy="253008"/>
          </a:xfrm>
          <a:prstGeom prst="rect">
            <a:avLst/>
          </a:prstGeom>
          <a:noFill/>
          <a:ln/>
        </p:spPr>
        <p:txBody>
          <a:bodyPr wrap="none" lIns="0" tIns="0" rIns="0" bIns="0" rtlCol="0" anchor="t"/>
          <a:lstStyle/>
          <a:p>
            <a:pPr algn="l" indent="0" marL="0">
              <a:lnSpc>
                <a:spcPts val="1950"/>
              </a:lnSpc>
              <a:buNone/>
            </a:pPr>
            <a:r>
              <a:rPr lang="en-US" sz="1550" dirty="0">
                <a:solidFill>
                  <a:srgbClr val="EBECEF"/>
                </a:solidFill>
                <a:latin typeface="Fraunces Medium" pitchFamily="34" charset="0"/>
                <a:ea typeface="Fraunces Medium" pitchFamily="34" charset="-122"/>
                <a:cs typeface="Fraunces Medium" pitchFamily="34" charset="-120"/>
              </a:rPr>
              <a:t>Subtle Gamification</a:t>
            </a:r>
            <a:endParaRPr lang="en-US" sz="1550" dirty="0"/>
          </a:p>
        </p:txBody>
      </p:sp>
      <p:sp>
        <p:nvSpPr>
          <p:cNvPr id="15" name="Text 8"/>
          <p:cNvSpPr/>
          <p:nvPr/>
        </p:nvSpPr>
        <p:spPr>
          <a:xfrm>
            <a:off x="4224457" y="7523440"/>
            <a:ext cx="9839087" cy="259080"/>
          </a:xfrm>
          <a:prstGeom prst="rect">
            <a:avLst/>
          </a:prstGeom>
          <a:noFill/>
          <a:ln/>
        </p:spPr>
        <p:txBody>
          <a:bodyPr wrap="none" lIns="0" tIns="0" rIns="0" bIns="0" rtlCol="0" anchor="t"/>
          <a:lstStyle/>
          <a:p>
            <a:pPr algn="l" indent="0" marL="0">
              <a:lnSpc>
                <a:spcPts val="2000"/>
              </a:lnSpc>
              <a:buNone/>
            </a:pPr>
            <a:r>
              <a:rPr lang="en-US" sz="1250" dirty="0">
                <a:solidFill>
                  <a:srgbClr val="EBECEF"/>
                </a:solidFill>
                <a:latin typeface="Epilogue" pitchFamily="34" charset="0"/>
                <a:ea typeface="Epilogue" pitchFamily="34" charset="-122"/>
                <a:cs typeface="Epilogue" pitchFamily="34" charset="-120"/>
              </a:rPr>
              <a:t>Engage with gentle gamified elements that reward consistent focus and positive digital choices.</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1638" y="566976"/>
            <a:ext cx="9139476" cy="644366"/>
          </a:xfrm>
          <a:prstGeom prst="rect">
            <a:avLst/>
          </a:prstGeom>
          <a:noFill/>
          <a:ln/>
        </p:spPr>
        <p:txBody>
          <a:bodyPr wrap="none" lIns="0" tIns="0" rIns="0" bIns="0" rtlCol="0" anchor="t"/>
          <a:lstStyle/>
          <a:p>
            <a:pPr algn="l" indent="0" marL="0">
              <a:lnSpc>
                <a:spcPts val="5050"/>
              </a:lnSpc>
              <a:buNone/>
            </a:pPr>
            <a:r>
              <a:rPr lang="en-US" sz="4050" dirty="0">
                <a:solidFill>
                  <a:srgbClr val="FFFFFF"/>
                </a:solidFill>
                <a:latin typeface="Fraunces Medium" pitchFamily="34" charset="0"/>
                <a:ea typeface="Fraunces Medium" pitchFamily="34" charset="-122"/>
                <a:cs typeface="Fraunces Medium" pitchFamily="34" charset="-120"/>
              </a:rPr>
              <a:t>Zen Aesthetic &amp; Seamless Integration</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06047"/>
            <a:ext cx="6342102" cy="1319689"/>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Experience a distraction-free environment with DOZY's dark, zen-inspired aesthetic and smooth, rounded UI. Every element is designed to promote calm and focus, making productivity feel natural and effortless.</a:t>
            </a:r>
            <a:endParaRPr lang="en-US" sz="1600" dirty="0"/>
          </a:p>
        </p:txBody>
      </p:sp>
      <p:sp>
        <p:nvSpPr>
          <p:cNvPr id="5" name="Text 2"/>
          <p:cNvSpPr/>
          <p:nvPr/>
        </p:nvSpPr>
        <p:spPr>
          <a:xfrm>
            <a:off x="7574280" y="3211235"/>
            <a:ext cx="6342102" cy="989767"/>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Enhance your focus with seamless Spotify integration, allowing you to control your favorite focus music directly within the app.</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47818" y="622340"/>
            <a:ext cx="5644515" cy="705564"/>
          </a:xfrm>
          <a:prstGeom prst="rect">
            <a:avLst/>
          </a:prstGeom>
          <a:noFill/>
          <a:ln/>
        </p:spPr>
        <p:txBody>
          <a:bodyPr wrap="none" lIns="0" tIns="0" rIns="0" bIns="0" rtlCol="0" anchor="t"/>
          <a:lstStyle/>
          <a:p>
            <a:pPr algn="l" indent="0" marL="0">
              <a:lnSpc>
                <a:spcPts val="5550"/>
              </a:lnSpc>
              <a:buNone/>
            </a:pPr>
            <a:r>
              <a:rPr lang="en-US" sz="4400" dirty="0">
                <a:solidFill>
                  <a:srgbClr val="FFFFFF"/>
                </a:solidFill>
                <a:latin typeface="Fraunces Medium" pitchFamily="34" charset="0"/>
                <a:ea typeface="Fraunces Medium" pitchFamily="34" charset="-122"/>
                <a:cs typeface="Fraunces Medium" pitchFamily="34" charset="-120"/>
              </a:rPr>
              <a:t>Why Choose DOZY?</a:t>
            </a:r>
            <a:endParaRPr lang="en-US" sz="4400" dirty="0"/>
          </a:p>
        </p:txBody>
      </p:sp>
      <p:sp>
        <p:nvSpPr>
          <p:cNvPr id="4" name="Shape 1"/>
          <p:cNvSpPr/>
          <p:nvPr/>
        </p:nvSpPr>
        <p:spPr>
          <a:xfrm>
            <a:off x="4447818" y="1666518"/>
            <a:ext cx="9392364" cy="1315879"/>
          </a:xfrm>
          <a:prstGeom prst="roundRect">
            <a:avLst>
              <a:gd name="adj" fmla="val 7206"/>
            </a:avLst>
          </a:prstGeom>
          <a:solidFill>
            <a:srgbClr val="283157"/>
          </a:solidFill>
          <a:ln w="7620">
            <a:solidFill>
              <a:srgbClr val="414A70"/>
            </a:solidFill>
            <a:prstDash val="solid"/>
          </a:ln>
        </p:spPr>
      </p:sp>
      <p:sp>
        <p:nvSpPr>
          <p:cNvPr id="5" name="Text 2"/>
          <p:cNvSpPr/>
          <p:nvPr/>
        </p:nvSpPr>
        <p:spPr>
          <a:xfrm>
            <a:off x="4681180" y="1899880"/>
            <a:ext cx="2822258" cy="352663"/>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Minimalist Design</a:t>
            </a:r>
            <a:endParaRPr lang="en-US" sz="2200" dirty="0"/>
          </a:p>
        </p:txBody>
      </p:sp>
      <p:sp>
        <p:nvSpPr>
          <p:cNvPr id="6" name="Text 3"/>
          <p:cNvSpPr/>
          <p:nvPr/>
        </p:nvSpPr>
        <p:spPr>
          <a:xfrm>
            <a:off x="4681180" y="2387918"/>
            <a:ext cx="8925639" cy="361117"/>
          </a:xfrm>
          <a:prstGeom prst="rect">
            <a:avLst/>
          </a:prstGeom>
          <a:noFill/>
          <a:ln/>
        </p:spPr>
        <p:txBody>
          <a:bodyPr wrap="none" lIns="0" tIns="0" rIns="0" bIns="0" rtlCol="0" anchor="t"/>
          <a:lstStyle/>
          <a:p>
            <a:pPr algn="l" indent="0" marL="0">
              <a:lnSpc>
                <a:spcPts val="2800"/>
              </a:lnSpc>
              <a:buNone/>
            </a:pPr>
            <a:r>
              <a:rPr lang="en-US" sz="1750" dirty="0">
                <a:solidFill>
                  <a:srgbClr val="EBECEF"/>
                </a:solidFill>
                <a:latin typeface="Epilogue" pitchFamily="34" charset="0"/>
                <a:ea typeface="Epilogue" pitchFamily="34" charset="-122"/>
                <a:cs typeface="Epilogue" pitchFamily="34" charset="-120"/>
              </a:rPr>
              <a:t>Clean, uncluttered interface that minimizes visual noise.</a:t>
            </a:r>
            <a:endParaRPr lang="en-US" sz="1750" dirty="0"/>
          </a:p>
        </p:txBody>
      </p:sp>
      <p:sp>
        <p:nvSpPr>
          <p:cNvPr id="7" name="Shape 4"/>
          <p:cNvSpPr/>
          <p:nvPr/>
        </p:nvSpPr>
        <p:spPr>
          <a:xfrm>
            <a:off x="4447818" y="3208139"/>
            <a:ext cx="9392364" cy="1315879"/>
          </a:xfrm>
          <a:prstGeom prst="roundRect">
            <a:avLst>
              <a:gd name="adj" fmla="val 7206"/>
            </a:avLst>
          </a:prstGeom>
          <a:solidFill>
            <a:srgbClr val="283157"/>
          </a:solidFill>
          <a:ln w="7620">
            <a:solidFill>
              <a:srgbClr val="414A70"/>
            </a:solidFill>
            <a:prstDash val="solid"/>
          </a:ln>
        </p:spPr>
      </p:sp>
      <p:sp>
        <p:nvSpPr>
          <p:cNvPr id="8" name="Text 5"/>
          <p:cNvSpPr/>
          <p:nvPr/>
        </p:nvSpPr>
        <p:spPr>
          <a:xfrm>
            <a:off x="4681180" y="3441502"/>
            <a:ext cx="2822258" cy="352663"/>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Mobile-First</a:t>
            </a:r>
            <a:endParaRPr lang="en-US" sz="2200" dirty="0"/>
          </a:p>
        </p:txBody>
      </p:sp>
      <p:sp>
        <p:nvSpPr>
          <p:cNvPr id="9" name="Text 6"/>
          <p:cNvSpPr/>
          <p:nvPr/>
        </p:nvSpPr>
        <p:spPr>
          <a:xfrm>
            <a:off x="4681180" y="3929539"/>
            <a:ext cx="8925639" cy="361117"/>
          </a:xfrm>
          <a:prstGeom prst="rect">
            <a:avLst/>
          </a:prstGeom>
          <a:noFill/>
          <a:ln/>
        </p:spPr>
        <p:txBody>
          <a:bodyPr wrap="none" lIns="0" tIns="0" rIns="0" bIns="0" rtlCol="0" anchor="t"/>
          <a:lstStyle/>
          <a:p>
            <a:pPr algn="l" indent="0" marL="0">
              <a:lnSpc>
                <a:spcPts val="2800"/>
              </a:lnSpc>
              <a:buNone/>
            </a:pPr>
            <a:r>
              <a:rPr lang="en-US" sz="1750" dirty="0">
                <a:solidFill>
                  <a:srgbClr val="EBECEF"/>
                </a:solidFill>
                <a:latin typeface="Epilogue" pitchFamily="34" charset="0"/>
                <a:ea typeface="Epilogue" pitchFamily="34" charset="-122"/>
                <a:cs typeface="Epilogue" pitchFamily="34" charset="-120"/>
              </a:rPr>
              <a:t>Optimized for on-the-go productivity and digital well-being.</a:t>
            </a:r>
            <a:endParaRPr lang="en-US" sz="1750" dirty="0"/>
          </a:p>
        </p:txBody>
      </p:sp>
      <p:sp>
        <p:nvSpPr>
          <p:cNvPr id="10" name="Shape 7"/>
          <p:cNvSpPr/>
          <p:nvPr/>
        </p:nvSpPr>
        <p:spPr>
          <a:xfrm>
            <a:off x="4447818" y="4749760"/>
            <a:ext cx="9392364" cy="1315879"/>
          </a:xfrm>
          <a:prstGeom prst="roundRect">
            <a:avLst>
              <a:gd name="adj" fmla="val 7206"/>
            </a:avLst>
          </a:prstGeom>
          <a:solidFill>
            <a:srgbClr val="283157"/>
          </a:solidFill>
          <a:ln w="7620">
            <a:solidFill>
              <a:srgbClr val="414A70"/>
            </a:solidFill>
            <a:prstDash val="solid"/>
          </a:ln>
        </p:spPr>
      </p:sp>
      <p:sp>
        <p:nvSpPr>
          <p:cNvPr id="11" name="Text 8"/>
          <p:cNvSpPr/>
          <p:nvPr/>
        </p:nvSpPr>
        <p:spPr>
          <a:xfrm>
            <a:off x="4681180" y="4983123"/>
            <a:ext cx="2822258" cy="352663"/>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Holistic Well-being</a:t>
            </a:r>
            <a:endParaRPr lang="en-US" sz="2200" dirty="0"/>
          </a:p>
        </p:txBody>
      </p:sp>
      <p:sp>
        <p:nvSpPr>
          <p:cNvPr id="12" name="Text 9"/>
          <p:cNvSpPr/>
          <p:nvPr/>
        </p:nvSpPr>
        <p:spPr>
          <a:xfrm>
            <a:off x="4681180" y="5471160"/>
            <a:ext cx="8925639" cy="361117"/>
          </a:xfrm>
          <a:prstGeom prst="rect">
            <a:avLst/>
          </a:prstGeom>
          <a:noFill/>
          <a:ln/>
        </p:spPr>
        <p:txBody>
          <a:bodyPr wrap="none" lIns="0" tIns="0" rIns="0" bIns="0" rtlCol="0" anchor="t"/>
          <a:lstStyle/>
          <a:p>
            <a:pPr algn="l" indent="0" marL="0">
              <a:lnSpc>
                <a:spcPts val="2800"/>
              </a:lnSpc>
              <a:buNone/>
            </a:pPr>
            <a:r>
              <a:rPr lang="en-US" sz="1750" dirty="0">
                <a:solidFill>
                  <a:srgbClr val="EBECEF"/>
                </a:solidFill>
                <a:latin typeface="Epilogue" pitchFamily="34" charset="0"/>
                <a:ea typeface="Epilogue" pitchFamily="34" charset="-122"/>
                <a:cs typeface="Epilogue" pitchFamily="34" charset="-120"/>
              </a:rPr>
              <a:t>Beyond productivity, it fosters healthier digital habits.</a:t>
            </a:r>
            <a:endParaRPr lang="en-US" sz="1750" dirty="0"/>
          </a:p>
        </p:txBody>
      </p:sp>
      <p:sp>
        <p:nvSpPr>
          <p:cNvPr id="13" name="Shape 10"/>
          <p:cNvSpPr/>
          <p:nvPr/>
        </p:nvSpPr>
        <p:spPr>
          <a:xfrm>
            <a:off x="4447818" y="6291382"/>
            <a:ext cx="9392364" cy="1315879"/>
          </a:xfrm>
          <a:prstGeom prst="roundRect">
            <a:avLst>
              <a:gd name="adj" fmla="val 7206"/>
            </a:avLst>
          </a:prstGeom>
          <a:solidFill>
            <a:srgbClr val="283157"/>
          </a:solidFill>
          <a:ln w="7620">
            <a:solidFill>
              <a:srgbClr val="414A70"/>
            </a:solidFill>
            <a:prstDash val="solid"/>
          </a:ln>
        </p:spPr>
      </p:sp>
      <p:sp>
        <p:nvSpPr>
          <p:cNvPr id="14" name="Text 11"/>
          <p:cNvSpPr/>
          <p:nvPr/>
        </p:nvSpPr>
        <p:spPr>
          <a:xfrm>
            <a:off x="4681180" y="6524744"/>
            <a:ext cx="3472934" cy="352663"/>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Continuous Improvement</a:t>
            </a:r>
            <a:endParaRPr lang="en-US" sz="2200" dirty="0"/>
          </a:p>
        </p:txBody>
      </p:sp>
      <p:sp>
        <p:nvSpPr>
          <p:cNvPr id="15" name="Text 12"/>
          <p:cNvSpPr/>
          <p:nvPr/>
        </p:nvSpPr>
        <p:spPr>
          <a:xfrm>
            <a:off x="4681180" y="7012781"/>
            <a:ext cx="8925639" cy="361117"/>
          </a:xfrm>
          <a:prstGeom prst="rect">
            <a:avLst/>
          </a:prstGeom>
          <a:noFill/>
          <a:ln/>
        </p:spPr>
        <p:txBody>
          <a:bodyPr wrap="none" lIns="0" tIns="0" rIns="0" bIns="0" rtlCol="0" anchor="t"/>
          <a:lstStyle/>
          <a:p>
            <a:pPr algn="l" indent="0" marL="0">
              <a:lnSpc>
                <a:spcPts val="2800"/>
              </a:lnSpc>
              <a:buNone/>
            </a:pPr>
            <a:r>
              <a:rPr lang="en-US" sz="1750" dirty="0">
                <a:solidFill>
                  <a:srgbClr val="EBECEF"/>
                </a:solidFill>
                <a:latin typeface="Epilogue" pitchFamily="34" charset="0"/>
                <a:ea typeface="Epilogue" pitchFamily="34" charset="-122"/>
                <a:cs typeface="Epilogue" pitchFamily="34" charset="-120"/>
              </a:rPr>
              <a:t>Dedicated to evolving with user needs for sustained focus.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Start Your Journey to Enhanced Focus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DOZY is more than just a productivity tool; it's a companion for a calmer, more focused, and digitally balanced life. Take the first step towards transforming your digital habits and unlocking your full potential.</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2025-07-06T15:13:15Z</dcterms:created>
  <dcterms:modified xsi:type="dcterms:W3CDTF">2025-07-06T15:13:15Z</dcterms:modified>
</cp:coreProperties>
</file>